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81CF"/>
    <a:srgbClr val="002A7E"/>
    <a:srgbClr val="3479CC"/>
    <a:srgbClr val="4A88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5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5FB6B-BF1C-4B91-B7B6-8FDD3D4E61A5}" type="datetimeFigureOut">
              <a:rPr lang="ru-RU" smtClean="0"/>
              <a:pPr/>
              <a:t>25/10/2023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06C5F-098B-4215-9764-A70DD63093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319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5FB6B-BF1C-4B91-B7B6-8FDD3D4E61A5}" type="datetimeFigureOut">
              <a:rPr lang="ru-RU" smtClean="0"/>
              <a:pPr/>
              <a:t>25/10/2023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06C5F-098B-4215-9764-A70DD63093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720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5FB6B-BF1C-4B91-B7B6-8FDD3D4E61A5}" type="datetimeFigureOut">
              <a:rPr lang="ru-RU" smtClean="0"/>
              <a:pPr/>
              <a:t>25/10/2023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06C5F-098B-4215-9764-A70DD63093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514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5FB6B-BF1C-4B91-B7B6-8FDD3D4E61A5}" type="datetimeFigureOut">
              <a:rPr lang="ru-RU" smtClean="0"/>
              <a:pPr/>
              <a:t>25/10/2023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06C5F-098B-4215-9764-A70DD63093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086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5FB6B-BF1C-4B91-B7B6-8FDD3D4E61A5}" type="datetimeFigureOut">
              <a:rPr lang="ru-RU" smtClean="0"/>
              <a:pPr/>
              <a:t>25/10/2023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06C5F-098B-4215-9764-A70DD63093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070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5FB6B-BF1C-4B91-B7B6-8FDD3D4E61A5}" type="datetimeFigureOut">
              <a:rPr lang="ru-RU" smtClean="0"/>
              <a:pPr/>
              <a:t>25/10/2023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06C5F-098B-4215-9764-A70DD63093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12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5FB6B-BF1C-4B91-B7B6-8FDD3D4E61A5}" type="datetimeFigureOut">
              <a:rPr lang="ru-RU" smtClean="0"/>
              <a:pPr/>
              <a:t>25/10/2023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06C5F-098B-4215-9764-A70DD63093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070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5FB6B-BF1C-4B91-B7B6-8FDD3D4E61A5}" type="datetimeFigureOut">
              <a:rPr lang="ru-RU" smtClean="0"/>
              <a:pPr/>
              <a:t>25/10/2023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06C5F-098B-4215-9764-A70DD63093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519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5FB6B-BF1C-4B91-B7B6-8FDD3D4E61A5}" type="datetimeFigureOut">
              <a:rPr lang="ru-RU" smtClean="0"/>
              <a:pPr/>
              <a:t>25/10/2023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06C5F-098B-4215-9764-A70DD63093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016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5FB6B-BF1C-4B91-B7B6-8FDD3D4E61A5}" type="datetimeFigureOut">
              <a:rPr lang="ru-RU" smtClean="0"/>
              <a:pPr/>
              <a:t>25/10/2023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06C5F-098B-4215-9764-A70DD63093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750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5FB6B-BF1C-4B91-B7B6-8FDD3D4E61A5}" type="datetimeFigureOut">
              <a:rPr lang="ru-RU" smtClean="0"/>
              <a:pPr/>
              <a:t>25/10/2023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06C5F-098B-4215-9764-A70DD63093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02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87000">
              <a:schemeClr val="accent1">
                <a:lumMod val="60000"/>
                <a:lumOff val="40000"/>
              </a:schemeClr>
            </a:gs>
            <a:gs pos="92000">
              <a:schemeClr val="accent1">
                <a:tint val="44500"/>
                <a:satMod val="160000"/>
              </a:schemeClr>
            </a:gs>
            <a:gs pos="19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5FB6B-BF1C-4B91-B7B6-8FDD3D4E61A5}" type="datetimeFigureOut">
              <a:rPr lang="ru-RU" smtClean="0"/>
              <a:pPr/>
              <a:t>25/10/2023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06C5F-098B-4215-9764-A70DD63093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946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chrome.google.com/webstore/detail/%D0%B0%D0%B4%D0%B0%D0%BF%D1%82%D0%B5%D1%80-%D1%81%D0%BB%D1%83%D0%B6%D0%B1%D1%8B-%D1%81%D0%BE%D0%BE%D0%B1%D1%89%D0%B5%D0%BD%D0%B8%D0%B9/fbgiiajhkmfpcfkdlfbbicfgkaaidfop?hl=ru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59086" y="3429000"/>
            <a:ext cx="6400800" cy="786388"/>
          </a:xfr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b="1" dirty="0" err="1" smtClean="0">
                <a:solidFill>
                  <a:srgbClr val="002A7E"/>
                </a:solidFill>
                <a:latin typeface="Arial" pitchFamily="34" charset="0"/>
                <a:cs typeface="Arial" pitchFamily="34" charset="0"/>
              </a:rPr>
              <a:t>Интернет-</a:t>
            </a:r>
            <a:r>
              <a:rPr lang="ru-RU" b="1" dirty="0" err="1">
                <a:solidFill>
                  <a:srgbClr val="002A7E"/>
                </a:solidFill>
                <a:latin typeface="Arial" pitchFamily="34" charset="0"/>
                <a:cs typeface="Arial" pitchFamily="34" charset="0"/>
              </a:rPr>
              <a:t>б</a:t>
            </a:r>
            <a:r>
              <a:rPr lang="ru-RU" b="1" dirty="0" err="1" smtClean="0">
                <a:solidFill>
                  <a:srgbClr val="002A7E"/>
                </a:solidFill>
                <a:latin typeface="Arial" pitchFamily="34" charset="0"/>
                <a:cs typeface="Arial" pitchFamily="34" charset="0"/>
              </a:rPr>
              <a:t>анкинг</a:t>
            </a:r>
            <a:r>
              <a:rPr lang="ru-RU" b="1" dirty="0" smtClean="0">
                <a:solidFill>
                  <a:srgbClr val="002A7E"/>
                </a:solidFill>
                <a:latin typeface="Arial" pitchFamily="34" charset="0"/>
                <a:cs typeface="Arial" pitchFamily="34" charset="0"/>
              </a:rPr>
              <a:t> для юридических лиц</a:t>
            </a:r>
          </a:p>
          <a:p>
            <a:r>
              <a:rPr lang="ru-RU" b="1" dirty="0" smtClean="0">
                <a:solidFill>
                  <a:srgbClr val="002A7E"/>
                </a:solidFill>
                <a:latin typeface="Arial" pitchFamily="34" charset="0"/>
                <a:cs typeface="Arial" pitchFamily="34" charset="0"/>
              </a:rPr>
              <a:t>Инструкция по настройке браузера </a:t>
            </a:r>
            <a:r>
              <a:rPr lang="en-US" b="1" dirty="0" smtClean="0">
                <a:solidFill>
                  <a:srgbClr val="002A7E"/>
                </a:solidFill>
                <a:latin typeface="Arial" pitchFamily="34" charset="0"/>
                <a:cs typeface="Arial" pitchFamily="34" charset="0"/>
              </a:rPr>
              <a:t>Google Chrome</a:t>
            </a:r>
            <a:endParaRPr lang="ru-RU" b="1" dirty="0">
              <a:solidFill>
                <a:srgbClr val="002A7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268760"/>
            <a:ext cx="6943725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Autofit/>
          </a:bodyPr>
          <a:lstStyle/>
          <a:p>
            <a:r>
              <a:rPr lang="en-US" sz="1600" b="1" dirty="0" smtClean="0"/>
              <a:t/>
            </a:r>
            <a:br>
              <a:rPr lang="en-US" sz="1600" b="1" dirty="0" smtClean="0"/>
            </a:br>
            <a:r>
              <a:rPr lang="en-US" sz="1600" b="1" dirty="0" smtClean="0"/>
              <a:t/>
            </a:r>
            <a:br>
              <a:rPr lang="en-US" sz="1600" b="1" dirty="0" smtClean="0"/>
            </a:br>
            <a:r>
              <a:rPr lang="ru-RU" sz="1600" b="1" dirty="0" smtClean="0"/>
              <a:t>Для правильной работы с системой </a:t>
            </a:r>
            <a:r>
              <a:rPr lang="ru-RU" sz="1600" b="1" dirty="0" err="1" smtClean="0"/>
              <a:t>интернет-банкинг</a:t>
            </a:r>
            <a:r>
              <a:rPr lang="ru-RU" sz="1600" b="1" dirty="0" smtClean="0"/>
              <a:t> для юридических лиц необходимо установить компоненты криптозащиты и активировать этот установленный </a:t>
            </a:r>
            <a:r>
              <a:rPr lang="ru-RU" sz="1600" b="1" dirty="0" err="1" smtClean="0"/>
              <a:t>плагин</a:t>
            </a:r>
            <a:r>
              <a:rPr lang="ru-RU" sz="1600" b="1" dirty="0" smtClean="0"/>
              <a:t> в браузере. Ниже описана подробная инструкция для интернет браузере </a:t>
            </a:r>
            <a:r>
              <a:rPr lang="ru-RU" sz="1600" b="1" dirty="0" err="1" smtClean="0"/>
              <a:t>Google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Chrome</a:t>
            </a:r>
            <a:r>
              <a:rPr lang="ru-RU" sz="1600" b="1" dirty="0" smtClean="0"/>
              <a:t>.</a:t>
            </a:r>
            <a:r>
              <a:rPr lang="en-US" sz="1600" b="1" dirty="0" smtClean="0"/>
              <a:t/>
            </a:r>
            <a:br>
              <a:rPr lang="en-US" sz="1600" b="1" dirty="0" smtClean="0"/>
            </a:br>
            <a:r>
              <a:rPr lang="en-US" sz="1600" b="1" dirty="0" smtClean="0"/>
              <a:t/>
            </a:r>
            <a:br>
              <a:rPr lang="en-US" sz="1600" b="1" dirty="0" smtClean="0"/>
            </a:br>
            <a:r>
              <a:rPr lang="en-US" sz="1600" b="1" dirty="0" smtClean="0"/>
              <a:t>1.</a:t>
            </a:r>
            <a:r>
              <a:rPr lang="ru-RU" sz="1600" b="1" dirty="0" smtClean="0"/>
              <a:t>Открыть страницу входа в систему </a:t>
            </a:r>
            <a:r>
              <a:rPr lang="ru-RU" sz="1600" b="1" dirty="0" err="1" smtClean="0"/>
              <a:t>интернет-банкинг</a:t>
            </a:r>
            <a:r>
              <a:rPr lang="ru-RU" sz="1600" b="1" dirty="0" smtClean="0"/>
              <a:t> по ссылке: http://gbank.rsk.kg На странице входа в </a:t>
            </a:r>
            <a:r>
              <a:rPr lang="ru-RU" sz="1600" b="1" dirty="0" err="1" smtClean="0"/>
              <a:t>интернет-банкинг</a:t>
            </a:r>
            <a:r>
              <a:rPr lang="ru-RU" sz="1600" b="1" dirty="0" smtClean="0"/>
              <a:t> кликнуть на «Установка компонентов криптозащиты»</a:t>
            </a:r>
            <a:endParaRPr lang="ru-RU" sz="1600" b="1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28650" y="2247828"/>
            <a:ext cx="7886700" cy="3506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b="1" dirty="0" smtClean="0"/>
              <a:t>2. В открывшейся вкладке кликнуть на «Загрузить клиентские компоненты системы </a:t>
            </a:r>
            <a:r>
              <a:rPr lang="ru-RU" sz="1600" b="1" dirty="0" err="1" smtClean="0"/>
              <a:t>InterBank</a:t>
            </a:r>
            <a:r>
              <a:rPr lang="ru-RU" sz="1600" b="1" dirty="0" smtClean="0"/>
              <a:t> RS»</a:t>
            </a:r>
            <a:endParaRPr lang="ru-RU" sz="1600" b="1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71613"/>
            <a:ext cx="8229600" cy="4384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b="1" dirty="0" smtClean="0"/>
              <a:t>3. Открыть скачанный файл и далее следовать инструкциям мастера установки программ</a:t>
            </a:r>
            <a:endParaRPr lang="ru-RU" sz="1600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285860"/>
            <a:ext cx="8072494" cy="484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Прямая со стрелкой 5"/>
          <p:cNvCxnSpPr/>
          <p:nvPr/>
        </p:nvCxnSpPr>
        <p:spPr>
          <a:xfrm rot="10800000" flipV="1">
            <a:off x="1785918" y="4857760"/>
            <a:ext cx="857256" cy="6429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scene3d>
            <a:camera prst="orthographicFront"/>
            <a:lightRig rig="threePt" dir="t"/>
          </a:scene3d>
          <a:sp3d contourW="12700">
            <a:contourClr>
              <a:srgbClr val="FF000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4. После успешной установки компонентов</a:t>
            </a:r>
            <a:r>
              <a:rPr lang="en-US" sz="1600" b="1" dirty="0" smtClean="0"/>
              <a:t> </a:t>
            </a:r>
            <a:r>
              <a:rPr lang="ru-RU" sz="1600" b="1" dirty="0" smtClean="0"/>
              <a:t>появится окно на подтверждение расширения. Если такого окна не наблюдается, то, тогда на компьютер, следует активировать </a:t>
            </a:r>
            <a:r>
              <a:rPr lang="ru-RU" sz="1600" b="1" dirty="0" err="1" smtClean="0"/>
              <a:t>плагин</a:t>
            </a:r>
            <a:r>
              <a:rPr lang="ru-RU" sz="1600" b="1" dirty="0" smtClean="0"/>
              <a:t> для браузера. Для этого в окне браузера заходим в меню.</a:t>
            </a:r>
            <a:endParaRPr lang="ru-RU" sz="1600" b="1" dirty="0"/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79213" y="1825625"/>
            <a:ext cx="6585574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Прямая со стрелкой 10"/>
          <p:cNvCxnSpPr/>
          <p:nvPr/>
        </p:nvCxnSpPr>
        <p:spPr>
          <a:xfrm rot="5400000" flipH="1" flipV="1">
            <a:off x="5929322" y="2857496"/>
            <a:ext cx="785818" cy="71438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 contourW="12700">
            <a:contourClr>
              <a:srgbClr val="FF000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b="1" dirty="0" smtClean="0"/>
              <a:t>5. Далее выбираем «Настройки»</a:t>
            </a:r>
            <a:endParaRPr lang="ru-RU" sz="1600" b="1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842" y="1214423"/>
            <a:ext cx="8120315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400" b="1" dirty="0" smtClean="0"/>
              <a:t>6. </a:t>
            </a:r>
            <a:r>
              <a:rPr lang="ru-RU" sz="1400" b="1" dirty="0" err="1" smtClean="0"/>
              <a:t>Кликаем</a:t>
            </a:r>
            <a:r>
              <a:rPr lang="ru-RU" sz="1400" b="1" dirty="0" smtClean="0"/>
              <a:t> на «Расширения»		        7. Далее войдите в «Главное меню»</a:t>
            </a:r>
            <a:endParaRPr lang="ru-RU" sz="1400" b="1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4282" y="1357299"/>
            <a:ext cx="3865435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357298"/>
            <a:ext cx="4038600" cy="2776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5" name="Прямая со стрелкой 14"/>
          <p:cNvCxnSpPr/>
          <p:nvPr/>
        </p:nvCxnSpPr>
        <p:spPr>
          <a:xfrm rot="16200000" flipV="1">
            <a:off x="4464843" y="2321711"/>
            <a:ext cx="571504" cy="71438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 contourW="12700">
            <a:contourClr>
              <a:srgbClr val="FF000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b="1" dirty="0" smtClean="0"/>
              <a:t>7. </a:t>
            </a:r>
            <a:r>
              <a:rPr lang="en-US" sz="1600" b="1" dirty="0" smtClean="0"/>
              <a:t> </a:t>
            </a:r>
            <a:r>
              <a:rPr lang="ru-RU" sz="1600" b="1" dirty="0" smtClean="0"/>
              <a:t>Заходим в Интернет-магазин </a:t>
            </a:r>
            <a:r>
              <a:rPr lang="en-US" sz="1600" b="1" dirty="0" smtClean="0"/>
              <a:t>Chrome. </a:t>
            </a:r>
            <a:r>
              <a:rPr lang="ru-RU" sz="1600" b="1" dirty="0" smtClean="0"/>
              <a:t>Далее набираем в поисковике </a:t>
            </a:r>
            <a:r>
              <a:rPr lang="ru-RU" sz="1600" b="1" dirty="0" smtClean="0">
                <a:hlinkClick r:id="rId2"/>
              </a:rPr>
              <a:t>Адаптер службы сообщений</a:t>
            </a:r>
            <a:r>
              <a:rPr lang="en-US" sz="1600" b="1" dirty="0" smtClean="0">
                <a:hlinkClick r:id="rId2"/>
              </a:rPr>
              <a:t> </a:t>
            </a:r>
            <a:r>
              <a:rPr lang="ru-RU" sz="1600" b="1" dirty="0" smtClean="0"/>
              <a:t>и нажимаем на кнопку «Установить».</a:t>
            </a:r>
            <a:endParaRPr lang="ru-RU" sz="1600" b="1" dirty="0"/>
          </a:p>
        </p:txBody>
      </p:sp>
      <p:pic>
        <p:nvPicPr>
          <p:cNvPr id="1031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1600200"/>
            <a:ext cx="214314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2000240"/>
            <a:ext cx="507209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b="1" dirty="0" smtClean="0"/>
              <a:t>8. После установки снова перезагружаем страницу и проверяем доступ. </a:t>
            </a:r>
            <a:r>
              <a:rPr lang="en-US" sz="1600" b="1" dirty="0" smtClean="0"/>
              <a:t>Microsoft Strong </a:t>
            </a:r>
            <a:r>
              <a:rPr lang="ru-RU" sz="1600" b="1" dirty="0" smtClean="0"/>
              <a:t>должен загореться зеленым цветом. При необходимости еще раз загружаем клиентские компоненты.</a:t>
            </a:r>
            <a:endParaRPr lang="ru-RU" sz="1600" b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467763" y="3440261"/>
            <a:ext cx="3456651" cy="297031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8" name="Рисунок 5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55" y="1844825"/>
            <a:ext cx="8682792" cy="4608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809</TotalTime>
  <Words>98</Words>
  <Application>Microsoft Office PowerPoint</Application>
  <PresentationFormat>Экран (4:3)</PresentationFormat>
  <Paragraphs>10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  Для правильной работы с системой интернет-банкинг для юридических лиц необходимо установить компоненты криптозащиты и активировать этот установленный плагин в браузере. Ниже описана подробная инструкция для интернет браузере Google Chrome.  1.Открыть страницу входа в систему интернет-банкинг по ссылке: http://gbank.rsk.kg На странице входа в интернет-банкинг кликнуть на «Установка компонентов криптозащиты»</vt:lpstr>
      <vt:lpstr>2. В открывшейся вкладке кликнуть на «Загрузить клиентские компоненты системы InterBank RS»</vt:lpstr>
      <vt:lpstr>3. Открыть скачанный файл и далее следовать инструкциям мастера установки программ</vt:lpstr>
      <vt:lpstr> 4. После успешной установки компонентов появится окно на подтверждение расширения. Если такого окна не наблюдается, то, тогда на компьютер, следует активировать плагин для браузера. Для этого в окне браузера заходим в меню.</vt:lpstr>
      <vt:lpstr>5. Далее выбираем «Настройки»</vt:lpstr>
      <vt:lpstr>6. Кликаем на «Расширения»          7. Далее войдите в «Главное меню»</vt:lpstr>
      <vt:lpstr>7.  Заходим в Интернет-магазин Chrome. Далее набираем в поисковике Адаптер службы сообщений и нажимаем на кнопку «Установить».</vt:lpstr>
      <vt:lpstr>8. После установки снова перезагружаем страницу и проверяем доступ. Microsoft Strong должен загореться зеленым цветом. При необходимости еще раз загружаем клиентские компоненты.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a.botalieva</dc:creator>
  <cp:lastModifiedBy>Боталиева Айдана Абдылбековна</cp:lastModifiedBy>
  <cp:revision>64</cp:revision>
  <dcterms:created xsi:type="dcterms:W3CDTF">2022-09-21T07:17:58Z</dcterms:created>
  <dcterms:modified xsi:type="dcterms:W3CDTF">2023-10-25T10:07:02Z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